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935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095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8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89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619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833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908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229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73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02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59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757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9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179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23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15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05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642CA-53B3-480F-8113-72BDDA69D422}" type="datetimeFigureOut">
              <a:rPr lang="en-IN" smtClean="0"/>
              <a:pPr/>
              <a:t>28-12-2021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06C3B1-6C2A-42B6-85A0-281E6A7C94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3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Complications of COM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0114" y="3566159"/>
            <a:ext cx="4228011" cy="12866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Dr.Manoj </a:t>
            </a:r>
            <a:r>
              <a:rPr lang="en-US" dirty="0" err="1" smtClean="0"/>
              <a:t>Pandian</a:t>
            </a:r>
            <a:r>
              <a:rPr lang="en-US" dirty="0" smtClean="0"/>
              <a:t> </a:t>
            </a:r>
            <a:r>
              <a:rPr lang="en-US" dirty="0" smtClean="0"/>
              <a:t>S.P M.S ENT</a:t>
            </a:r>
          </a:p>
          <a:p>
            <a:r>
              <a:rPr lang="en-US" dirty="0" smtClean="0"/>
              <a:t>Senior Resident</a:t>
            </a:r>
            <a:endParaRPr lang="en-US" dirty="0" smtClean="0"/>
          </a:p>
          <a:p>
            <a:r>
              <a:rPr lang="en-US" dirty="0" smtClean="0"/>
              <a:t>Department of </a:t>
            </a:r>
            <a:r>
              <a:rPr lang="en-US" dirty="0" smtClean="0"/>
              <a:t>ENT</a:t>
            </a:r>
          </a:p>
          <a:p>
            <a:r>
              <a:rPr lang="en-US" dirty="0" smtClean="0"/>
              <a:t>Tagore medical </a:t>
            </a:r>
            <a:r>
              <a:rPr lang="en-US" smtClean="0"/>
              <a:t>college hospital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6205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Pathology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 of bone and dura </a:t>
            </a:r>
          </a:p>
          <a:p>
            <a:r>
              <a:rPr lang="en-US" dirty="0" smtClean="0"/>
              <a:t>Venous thrombophlebitis</a:t>
            </a:r>
          </a:p>
          <a:p>
            <a:endParaRPr lang="en-US" dirty="0"/>
          </a:p>
          <a:p>
            <a:r>
              <a:rPr lang="en-US" dirty="0" smtClean="0"/>
              <a:t>Pus comes to lie against the convex surface of cerebral hemispheres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0537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Meningeal Irritation- Headache, fever, neck rigidity and Kernig’s sign positive</a:t>
            </a:r>
          </a:p>
          <a:p>
            <a:r>
              <a:rPr lang="en-US" dirty="0" smtClean="0"/>
              <a:t>Cortical venous thrombophlebitis – aphasia, hemiplegia and hemianopia</a:t>
            </a:r>
          </a:p>
          <a:p>
            <a:r>
              <a:rPr lang="en-US" dirty="0" smtClean="0"/>
              <a:t>Epilepsy</a:t>
            </a:r>
          </a:p>
          <a:p>
            <a:r>
              <a:rPr lang="en-US" dirty="0" smtClean="0"/>
              <a:t>Raised Intracranial tension- </a:t>
            </a:r>
            <a:r>
              <a:rPr lang="en-IN" dirty="0" smtClean="0"/>
              <a:t>papilloedema</a:t>
            </a:r>
            <a:r>
              <a:rPr lang="en-IN" dirty="0"/>
              <a:t>, </a:t>
            </a:r>
            <a:r>
              <a:rPr lang="en-IN" dirty="0" smtClean="0"/>
              <a:t>ptosis </a:t>
            </a:r>
            <a:r>
              <a:rPr lang="en-US" dirty="0" smtClean="0"/>
              <a:t>and </a:t>
            </a:r>
            <a:r>
              <a:rPr lang="en-US" dirty="0"/>
              <a:t>dilated pupil (</a:t>
            </a:r>
            <a:r>
              <a:rPr lang="en-US" dirty="0" err="1"/>
              <a:t>IIIrd</a:t>
            </a:r>
            <a:r>
              <a:rPr lang="en-US" dirty="0"/>
              <a:t> nerve involvement), and </a:t>
            </a:r>
            <a:r>
              <a:rPr lang="en-US" dirty="0" smtClean="0"/>
              <a:t>involvement </a:t>
            </a:r>
            <a:r>
              <a:rPr lang="en-IN" dirty="0" smtClean="0"/>
              <a:t>of </a:t>
            </a:r>
            <a:r>
              <a:rPr lang="en-IN" dirty="0"/>
              <a:t>other cranial </a:t>
            </a:r>
            <a:r>
              <a:rPr lang="en-IN" dirty="0" smtClean="0"/>
              <a:t>nerves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8900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Investigations : CT , MRI</a:t>
            </a:r>
          </a:p>
          <a:p>
            <a:pPr marL="0" indent="0">
              <a:buNone/>
            </a:pPr>
            <a:r>
              <a:rPr lang="en-US" dirty="0" smtClean="0"/>
              <a:t>Intravenous Antibiotics</a:t>
            </a:r>
          </a:p>
          <a:p>
            <a:pPr marL="0" indent="0">
              <a:buNone/>
            </a:pPr>
            <a:r>
              <a:rPr lang="en-US" dirty="0" smtClean="0"/>
              <a:t>Burr hole or craniotomy to evacuate subdural empyema</a:t>
            </a:r>
          </a:p>
          <a:p>
            <a:pPr marL="0" indent="0">
              <a:buNone/>
            </a:pPr>
            <a:r>
              <a:rPr lang="en-US" dirty="0" smtClean="0"/>
              <a:t>After controlling it, mastoidectomy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LUMBAR PUNCTURE- Herniation of cerebellar tonsils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6915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MENINGITIS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nflammation </a:t>
            </a:r>
            <a:r>
              <a:rPr lang="en-US" dirty="0"/>
              <a:t>of leptomeninges (pia and </a:t>
            </a:r>
            <a:r>
              <a:rPr lang="en-US" dirty="0" smtClean="0"/>
              <a:t>arachnoid) usually </a:t>
            </a:r>
            <a:r>
              <a:rPr lang="en-US" dirty="0"/>
              <a:t>with bacterial invasion of CSF in </a:t>
            </a:r>
            <a:r>
              <a:rPr lang="en-US" dirty="0" smtClean="0"/>
              <a:t>subarachnoid </a:t>
            </a:r>
            <a:r>
              <a:rPr lang="en-IN" dirty="0" smtClean="0"/>
              <a:t>space.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MODE OF INFECTION:</a:t>
            </a:r>
          </a:p>
          <a:p>
            <a:pPr marL="0" indent="0">
              <a:buNone/>
            </a:pPr>
            <a:r>
              <a:rPr lang="en-US" dirty="0" smtClean="0"/>
              <a:t>Infants and children - Blood borne</a:t>
            </a:r>
          </a:p>
          <a:p>
            <a:pPr marL="0" indent="0">
              <a:buNone/>
            </a:pPr>
            <a:r>
              <a:rPr lang="en-US" dirty="0" smtClean="0"/>
              <a:t>Adults - Bone erosion or retrograde thrombophlebitis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898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Fever with chills </a:t>
            </a:r>
            <a:r>
              <a:rPr lang="en-IN" dirty="0"/>
              <a:t>and rigors.</a:t>
            </a:r>
          </a:p>
          <a:p>
            <a:r>
              <a:rPr lang="en-IN" dirty="0" smtClean="0"/>
              <a:t>Headache</a:t>
            </a:r>
            <a:r>
              <a:rPr lang="en-IN" dirty="0"/>
              <a:t>.</a:t>
            </a:r>
          </a:p>
          <a:p>
            <a:r>
              <a:rPr lang="en-IN" dirty="0" smtClean="0"/>
              <a:t>Neck </a:t>
            </a:r>
            <a:r>
              <a:rPr lang="en-IN" dirty="0"/>
              <a:t>rigidity.</a:t>
            </a:r>
          </a:p>
          <a:p>
            <a:r>
              <a:rPr lang="en-IN" dirty="0" smtClean="0"/>
              <a:t>Photophobia </a:t>
            </a:r>
            <a:r>
              <a:rPr lang="en-IN" dirty="0"/>
              <a:t>and mental irritability.</a:t>
            </a:r>
          </a:p>
          <a:p>
            <a:r>
              <a:rPr lang="en-US" dirty="0" smtClean="0"/>
              <a:t>Nausea </a:t>
            </a:r>
            <a:r>
              <a:rPr lang="en-US" dirty="0"/>
              <a:t>and vomiting (sometimes projectile).</a:t>
            </a:r>
          </a:p>
          <a:p>
            <a:r>
              <a:rPr lang="en-US" dirty="0" smtClean="0"/>
              <a:t>Drowsiness </a:t>
            </a:r>
            <a:r>
              <a:rPr lang="en-US" dirty="0"/>
              <a:t>which may progress to delirium or coma.</a:t>
            </a:r>
          </a:p>
          <a:p>
            <a:r>
              <a:rPr lang="en-US" dirty="0" smtClean="0"/>
              <a:t>Cranial </a:t>
            </a:r>
            <a:r>
              <a:rPr lang="en-US" dirty="0"/>
              <a:t>nerve palsies and hemiplegia.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2381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Examination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neck </a:t>
            </a:r>
            <a:r>
              <a:rPr lang="en-US" dirty="0"/>
              <a:t>rigidity,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ii) positive </a:t>
            </a:r>
            <a:r>
              <a:rPr lang="en-US" dirty="0" smtClean="0"/>
              <a:t>Kernig’s sign </a:t>
            </a:r>
            <a:r>
              <a:rPr lang="en-US" dirty="0"/>
              <a:t>(extension of leg with thigh flexed on abdomen </a:t>
            </a:r>
            <a:r>
              <a:rPr lang="en-US" dirty="0" smtClean="0"/>
              <a:t>causing pain)</a:t>
            </a:r>
          </a:p>
          <a:p>
            <a:r>
              <a:rPr lang="en-US" dirty="0" smtClean="0"/>
              <a:t>(</a:t>
            </a:r>
            <a:r>
              <a:rPr lang="en-US" dirty="0"/>
              <a:t>iii) positive Brudzinski’s sign (flexion of </a:t>
            </a:r>
            <a:r>
              <a:rPr lang="en-US" dirty="0" smtClean="0"/>
              <a:t>neck causes </a:t>
            </a:r>
            <a:r>
              <a:rPr lang="en-US" dirty="0"/>
              <a:t>flexion of hip and knee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iv) tendon reflexes </a:t>
            </a:r>
            <a:r>
              <a:rPr lang="en-US" dirty="0" smtClean="0"/>
              <a:t>are exaggerated </a:t>
            </a:r>
            <a:r>
              <a:rPr lang="en-US" dirty="0"/>
              <a:t>initially but later become sluggish or absent</a:t>
            </a:r>
          </a:p>
          <a:p>
            <a:r>
              <a:rPr lang="en-US" dirty="0" smtClean="0"/>
              <a:t>(v</a:t>
            </a:r>
            <a:r>
              <a:rPr lang="en-US" dirty="0"/>
              <a:t>) papilloedema (usually seen in late </a:t>
            </a:r>
            <a:r>
              <a:rPr lang="en-US" dirty="0" smtClean="0"/>
              <a:t>stages)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753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Investigations: </a:t>
            </a:r>
          </a:p>
          <a:p>
            <a:pPr marL="0" indent="0">
              <a:buNone/>
            </a:pPr>
            <a:r>
              <a:rPr lang="en-US" dirty="0" smtClean="0"/>
              <a:t>CT/ MRI with contrast</a:t>
            </a:r>
          </a:p>
          <a:p>
            <a:pPr marL="0" indent="0">
              <a:buNone/>
            </a:pPr>
            <a:r>
              <a:rPr lang="en-US" dirty="0" smtClean="0"/>
              <a:t>Lumbar Puncture: CSF </a:t>
            </a:r>
            <a:r>
              <a:rPr lang="en-US" dirty="0"/>
              <a:t>is turbid, cell count is raised and may </a:t>
            </a:r>
            <a:r>
              <a:rPr lang="en-US" dirty="0" smtClean="0"/>
              <a:t>even reach </a:t>
            </a:r>
            <a:r>
              <a:rPr lang="en-US" dirty="0"/>
              <a:t>1000/mL with predominance of polymorphs; </a:t>
            </a:r>
            <a:r>
              <a:rPr lang="en-US" dirty="0" smtClean="0"/>
              <a:t>protein level </a:t>
            </a:r>
            <a:r>
              <a:rPr lang="en-US" dirty="0"/>
              <a:t>is raised, sugar is reduced and chlorides </a:t>
            </a:r>
            <a:r>
              <a:rPr lang="en-US" dirty="0" smtClean="0"/>
              <a:t>are </a:t>
            </a:r>
            <a:r>
              <a:rPr lang="en-IN" dirty="0" smtClean="0"/>
              <a:t>diminished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CSF Culture for sensitivity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6599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Medical</a:t>
            </a:r>
          </a:p>
          <a:p>
            <a:r>
              <a:rPr lang="en-US" dirty="0" smtClean="0"/>
              <a:t>Antimicrobial therapy against aerobic and anaerobic organisms</a:t>
            </a:r>
          </a:p>
          <a:p>
            <a:r>
              <a:rPr lang="en-US" dirty="0" smtClean="0"/>
              <a:t>Corticosteroids combined with antimicrobial therapy reduces Audiological and neurological complications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Surgical- </a:t>
            </a:r>
          </a:p>
          <a:p>
            <a:pPr marL="0" indent="0">
              <a:buNone/>
            </a:pPr>
            <a:r>
              <a:rPr lang="en-US" dirty="0" smtClean="0"/>
              <a:t>Acute otitis media- myringotomy or cortical mastoidectomy</a:t>
            </a:r>
          </a:p>
          <a:p>
            <a:pPr marL="0" indent="0">
              <a:buNone/>
            </a:pPr>
            <a:r>
              <a:rPr lang="en-US" dirty="0" smtClean="0"/>
              <a:t>Chronic otitis media with Cholesteatoma- MRM or radical mastoidectomy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828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OTOGENIC BRAIN ABSCESS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</a:t>
            </a:r>
            <a:r>
              <a:rPr lang="en-IN" dirty="0" smtClean="0"/>
              <a:t>adults, </a:t>
            </a:r>
            <a:r>
              <a:rPr lang="en-US" dirty="0" smtClean="0"/>
              <a:t>abscess </a:t>
            </a:r>
            <a:r>
              <a:rPr lang="en-US" dirty="0"/>
              <a:t>usually follows chronic suppurative otitis </a:t>
            </a:r>
            <a:r>
              <a:rPr lang="en-US" dirty="0" smtClean="0"/>
              <a:t>media with Cholesteatoma, </a:t>
            </a:r>
            <a:r>
              <a:rPr lang="en-US" dirty="0"/>
              <a:t>while in children, it is usually </a:t>
            </a:r>
            <a:r>
              <a:rPr lang="en-US" dirty="0" smtClean="0"/>
              <a:t>the result </a:t>
            </a:r>
            <a:r>
              <a:rPr lang="en-US" dirty="0"/>
              <a:t>of acute otitis media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Cerebral abscess is seen twice over cerebellar abscess (Frequency)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3437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ROUTE OF INFECTION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abscess- By extension of infection from middle ear via tegmen tympani or by retrograde thrombophlebitis</a:t>
            </a:r>
          </a:p>
          <a:p>
            <a:endParaRPr lang="en-US" dirty="0"/>
          </a:p>
          <a:p>
            <a:r>
              <a:rPr lang="en-US" dirty="0" smtClean="0"/>
              <a:t>Cerebellar abscess- Via Trautmann’s triangle or by retrograde thrombophlebitis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595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INTRATEMPORAL</a:t>
            </a:r>
          </a:p>
          <a:p>
            <a:pPr algn="ctr"/>
            <a:r>
              <a:rPr lang="en-US" dirty="0" smtClean="0"/>
              <a:t>INTRACRANIAL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110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Bacteriology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Aerobic ones </a:t>
            </a:r>
            <a:r>
              <a:rPr lang="en-IN" dirty="0"/>
              <a:t>include pyogenic staphylococci, Streptococcus </a:t>
            </a:r>
            <a:r>
              <a:rPr lang="en-IN" dirty="0" smtClean="0"/>
              <a:t>pneumoniae, Streptococcus </a:t>
            </a:r>
            <a:r>
              <a:rPr lang="en-IN" dirty="0"/>
              <a:t>haemolyticus, Proteus mirabilis, </a:t>
            </a:r>
            <a:r>
              <a:rPr lang="en-IN" dirty="0" smtClean="0"/>
              <a:t>Escherichia coli </a:t>
            </a:r>
            <a:r>
              <a:rPr lang="en-IN" dirty="0"/>
              <a:t>and Pseudomonas aeruginosa</a:t>
            </a:r>
            <a:r>
              <a:rPr lang="en-IN" i="1" dirty="0" smtClean="0"/>
              <a:t>.</a:t>
            </a:r>
          </a:p>
          <a:p>
            <a:r>
              <a:rPr lang="en-IN" dirty="0" smtClean="0"/>
              <a:t>Anaerobic organisms- Peptostreptococcus </a:t>
            </a:r>
            <a:r>
              <a:rPr lang="en-IN" dirty="0"/>
              <a:t>and Bacteroides fragilis.</a:t>
            </a:r>
          </a:p>
        </p:txBody>
      </p:sp>
    </p:spTree>
    <p:extLst>
      <p:ext uri="{BB962C8B-B14F-4D97-AF65-F5344CB8AC3E}">
        <p14:creationId xmlns:p14="http://schemas.microsoft.com/office/powerpoint/2010/main" xmlns="" val="190365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Pathology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Abscess develops through 4 stages</a:t>
            </a:r>
          </a:p>
          <a:p>
            <a:pPr marL="0" indent="0">
              <a:buNone/>
            </a:pPr>
            <a:r>
              <a:rPr lang="en-US" b="1" dirty="0"/>
              <a:t>Stage of invasion (initial encephalitis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Stage of localization (latent abscess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Stage of enlargement (manifest abscess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Stage of termination (rupture of </a:t>
            </a:r>
            <a:r>
              <a:rPr lang="en-US" b="1" dirty="0" smtClean="0"/>
              <a:t>abscess)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6031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Symptoms and signs of </a:t>
            </a:r>
            <a:r>
              <a:rPr lang="en-US" b="1" dirty="0" smtClean="0"/>
              <a:t>raised intracranial tension</a:t>
            </a:r>
          </a:p>
          <a:p>
            <a:r>
              <a:rPr lang="en-US" dirty="0" smtClean="0"/>
              <a:t>Headache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Nausea </a:t>
            </a:r>
            <a:r>
              <a:rPr lang="en-US" dirty="0"/>
              <a:t>and vomiting. </a:t>
            </a:r>
            <a:endParaRPr lang="en-US" dirty="0" smtClean="0"/>
          </a:p>
          <a:p>
            <a:r>
              <a:rPr lang="en-US" dirty="0" smtClean="0"/>
              <a:t>Level </a:t>
            </a:r>
            <a:r>
              <a:rPr lang="en-US" dirty="0"/>
              <a:t>of consciousness. Lethargy, which progresses </a:t>
            </a:r>
            <a:r>
              <a:rPr lang="en-US" dirty="0" smtClean="0"/>
              <a:t>to drowsiness</a:t>
            </a:r>
            <a:r>
              <a:rPr lang="en-US" dirty="0"/>
              <a:t>, confusion, stupor and finally coma.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Papilloedema </a:t>
            </a:r>
            <a:r>
              <a:rPr lang="en-US" dirty="0"/>
              <a:t>is absent in early cases. Appears late </a:t>
            </a:r>
            <a:r>
              <a:rPr lang="en-US" dirty="0" smtClean="0"/>
              <a:t>when raised </a:t>
            </a:r>
            <a:r>
              <a:rPr lang="en-US" dirty="0"/>
              <a:t>intracranial tension has </a:t>
            </a:r>
            <a:r>
              <a:rPr lang="en-US" dirty="0" smtClean="0"/>
              <a:t>    persisted </a:t>
            </a:r>
            <a:r>
              <a:rPr lang="en-US" dirty="0"/>
              <a:t>for 2–3 weeks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Slow </a:t>
            </a:r>
            <a:r>
              <a:rPr lang="en-US" dirty="0"/>
              <a:t>pulse and subnormal temperature</a:t>
            </a:r>
            <a:r>
              <a:rPr lang="en-US" b="1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2163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Symptoms and signs </a:t>
            </a:r>
            <a:r>
              <a:rPr lang="en-US" b="1" dirty="0" smtClean="0"/>
              <a:t>of Localized</a:t>
            </a:r>
          </a:p>
          <a:p>
            <a:pPr marL="0" indent="0">
              <a:buNone/>
            </a:pPr>
            <a:r>
              <a:rPr lang="en-US" b="1" dirty="0" smtClean="0"/>
              <a:t>Temporal Lobe abscess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Nominal aphasia</a:t>
            </a:r>
          </a:p>
          <a:p>
            <a:pPr marL="0" indent="0">
              <a:buNone/>
            </a:pPr>
            <a:r>
              <a:rPr lang="en-US" dirty="0" smtClean="0"/>
              <a:t>Homonymous hemianopia</a:t>
            </a:r>
          </a:p>
          <a:p>
            <a:pPr marL="0" indent="0">
              <a:buNone/>
            </a:pPr>
            <a:r>
              <a:rPr lang="en-US" dirty="0" smtClean="0"/>
              <a:t>Contralateral motor paralysis</a:t>
            </a:r>
          </a:p>
          <a:p>
            <a:pPr marL="0" indent="0">
              <a:buNone/>
            </a:pPr>
            <a:r>
              <a:rPr lang="en-US" dirty="0" smtClean="0"/>
              <a:t>Epileptic fits</a:t>
            </a:r>
          </a:p>
          <a:p>
            <a:pPr marL="0" indent="0">
              <a:buNone/>
            </a:pPr>
            <a:r>
              <a:rPr lang="en-US" dirty="0" smtClean="0"/>
              <a:t>Pupillary changes and oculomotor palsy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9854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Symptoms and signs of </a:t>
            </a:r>
            <a:r>
              <a:rPr lang="en-US" b="1" dirty="0" smtClean="0"/>
              <a:t>Localized</a:t>
            </a:r>
          </a:p>
          <a:p>
            <a:pPr marL="0" indent="0">
              <a:buNone/>
            </a:pPr>
            <a:r>
              <a:rPr lang="en-US" b="1" dirty="0" smtClean="0"/>
              <a:t>Cerebellar abscess:</a:t>
            </a:r>
          </a:p>
          <a:p>
            <a:pPr marL="0" indent="0">
              <a:buNone/>
            </a:pPr>
            <a:r>
              <a:rPr lang="en-US" dirty="0" smtClean="0"/>
              <a:t>Headache</a:t>
            </a:r>
          </a:p>
          <a:p>
            <a:pPr marL="0" indent="0">
              <a:buNone/>
            </a:pPr>
            <a:r>
              <a:rPr lang="en-US" dirty="0" smtClean="0"/>
              <a:t>Spontaneous nystagmus</a:t>
            </a:r>
          </a:p>
          <a:p>
            <a:pPr marL="0" indent="0">
              <a:buNone/>
            </a:pPr>
            <a:r>
              <a:rPr lang="en-US" dirty="0" smtClean="0"/>
              <a:t>Ipsilateral hypotonia and weakness</a:t>
            </a:r>
          </a:p>
          <a:p>
            <a:pPr marL="0" indent="0">
              <a:buNone/>
            </a:pPr>
            <a:r>
              <a:rPr lang="en-US" dirty="0" smtClean="0"/>
              <a:t>Ipsilateral ataxia</a:t>
            </a:r>
          </a:p>
          <a:p>
            <a:pPr marL="0" indent="0">
              <a:buNone/>
            </a:pPr>
            <a:r>
              <a:rPr lang="en-US" dirty="0" smtClean="0"/>
              <a:t>Dysdiadochokinesia</a:t>
            </a:r>
          </a:p>
          <a:p>
            <a:pPr marL="0" indent="0">
              <a:buNone/>
            </a:pPr>
            <a:r>
              <a:rPr lang="en-US" dirty="0" smtClean="0"/>
              <a:t>Past pointing and intention tremor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6598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Investigations:</a:t>
            </a:r>
          </a:p>
          <a:p>
            <a:pPr marL="0" indent="0">
              <a:buNone/>
            </a:pPr>
            <a:r>
              <a:rPr lang="en-US" dirty="0" smtClean="0"/>
              <a:t>X-ray skull</a:t>
            </a:r>
          </a:p>
          <a:p>
            <a:pPr marL="0" indent="0">
              <a:buNone/>
            </a:pPr>
            <a:r>
              <a:rPr lang="en-US" dirty="0" smtClean="0"/>
              <a:t>CT Brain</a:t>
            </a:r>
          </a:p>
          <a:p>
            <a:pPr marL="0" indent="0">
              <a:buNone/>
            </a:pPr>
            <a:r>
              <a:rPr lang="en-US" dirty="0" smtClean="0"/>
              <a:t>X-Ray mastoid or CT Temporal bone</a:t>
            </a:r>
          </a:p>
          <a:p>
            <a:pPr marL="0" indent="0">
              <a:buNone/>
            </a:pPr>
            <a:r>
              <a:rPr lang="en-US" dirty="0" smtClean="0"/>
              <a:t>Lumbar Puncture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38256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Medical</a:t>
            </a:r>
          </a:p>
          <a:p>
            <a:pPr marL="0" indent="0">
              <a:buNone/>
            </a:pPr>
            <a:r>
              <a:rPr lang="en-US" dirty="0" smtClean="0"/>
              <a:t>Intravenous antibiotics (3</a:t>
            </a:r>
            <a:r>
              <a:rPr lang="en-US" baseline="30000" dirty="0" smtClean="0"/>
              <a:t>rd</a:t>
            </a:r>
            <a:r>
              <a:rPr lang="en-US" dirty="0" smtClean="0"/>
              <a:t> generation cephalosporins)</a:t>
            </a:r>
          </a:p>
          <a:p>
            <a:pPr marL="0" indent="0">
              <a:buNone/>
            </a:pPr>
            <a:r>
              <a:rPr lang="en-US" dirty="0" smtClean="0"/>
              <a:t>Raised ICT- Dexamethasone ( 4mg IV Q6H)/ Mannitol 20% (0.5g/kg BW) </a:t>
            </a:r>
          </a:p>
          <a:p>
            <a:pPr marL="0" indent="0">
              <a:buNone/>
            </a:pPr>
            <a:r>
              <a:rPr lang="en-US" dirty="0" smtClean="0"/>
              <a:t>Neurosurgical</a:t>
            </a:r>
          </a:p>
          <a:p>
            <a:pPr marL="0" indent="0">
              <a:buNone/>
            </a:pPr>
            <a:r>
              <a:rPr lang="en-US" dirty="0" smtClean="0"/>
              <a:t>Repeated aspiration through a burr hole – CT /MRI to follow up</a:t>
            </a:r>
          </a:p>
          <a:p>
            <a:pPr marL="0" indent="0">
              <a:buNone/>
            </a:pPr>
            <a:r>
              <a:rPr lang="en-US" dirty="0" smtClean="0"/>
              <a:t>Excision of abscess / Incision of abscess and evacuation of pus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35890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Otologic</a:t>
            </a:r>
          </a:p>
          <a:p>
            <a:pPr marL="0" indent="0">
              <a:buNone/>
            </a:pPr>
            <a:r>
              <a:rPr lang="en-US" dirty="0" smtClean="0"/>
              <a:t>After controlling abscess--- manage the ear with radical mastoidectomy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2166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LATERAL SINUS THROMBOPHLEBITIS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Inflammation </a:t>
            </a:r>
            <a:r>
              <a:rPr lang="en-US" sz="2400" dirty="0"/>
              <a:t>of inner wall of lateral venous </a:t>
            </a:r>
            <a:r>
              <a:rPr lang="en-US" sz="2400" dirty="0" smtClean="0"/>
              <a:t>sinus with </a:t>
            </a:r>
            <a:r>
              <a:rPr lang="en-US" sz="2400" dirty="0"/>
              <a:t>formation of an intrasinus </a:t>
            </a:r>
            <a:r>
              <a:rPr lang="en-US" sz="2400" dirty="0" smtClean="0"/>
              <a:t>thrombus</a:t>
            </a:r>
          </a:p>
          <a:p>
            <a:r>
              <a:rPr lang="en-IN" dirty="0"/>
              <a:t>occurs as a complication of acute coalescent </a:t>
            </a:r>
            <a:r>
              <a:rPr lang="en-IN" dirty="0" smtClean="0"/>
              <a:t>mastoiditis, </a:t>
            </a:r>
            <a:r>
              <a:rPr lang="en-US" dirty="0" smtClean="0"/>
              <a:t>masked </a:t>
            </a:r>
            <a:r>
              <a:rPr lang="en-US" dirty="0"/>
              <a:t>mastoiditis or chronic suppuration of middle </a:t>
            </a:r>
            <a:r>
              <a:rPr lang="en-US" dirty="0" smtClean="0"/>
              <a:t>ear </a:t>
            </a:r>
            <a:r>
              <a:rPr lang="en-IN" dirty="0" smtClean="0"/>
              <a:t>and Cholesteatoma.</a:t>
            </a:r>
            <a:endParaRPr lang="en-US" sz="6600" dirty="0" smtClean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00722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Pathology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Formation of perisinus abscess</a:t>
            </a:r>
            <a:r>
              <a:rPr lang="en-IN" b="1" dirty="0" smtClean="0"/>
              <a:t>.</a:t>
            </a:r>
          </a:p>
          <a:p>
            <a:r>
              <a:rPr lang="en-US" b="1" dirty="0"/>
              <a:t>Endophlebitis and mural thrombus formation</a:t>
            </a:r>
            <a:r>
              <a:rPr lang="en-US" b="1" dirty="0" smtClean="0"/>
              <a:t>.</a:t>
            </a:r>
          </a:p>
          <a:p>
            <a:r>
              <a:rPr lang="en-US" b="1" dirty="0"/>
              <a:t>Obliteration of sinus lumen and intrasinus </a:t>
            </a:r>
            <a:r>
              <a:rPr lang="en-US" b="1" dirty="0" smtClean="0"/>
              <a:t>abscess</a:t>
            </a:r>
          </a:p>
          <a:p>
            <a:r>
              <a:rPr lang="en-IN" b="1" dirty="0"/>
              <a:t>Extension of thrombus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798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INTRATEMPORAL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Mastoiditis</a:t>
            </a:r>
          </a:p>
          <a:p>
            <a:pPr algn="ctr"/>
            <a:r>
              <a:rPr lang="en-US" dirty="0" smtClean="0"/>
              <a:t>Petrositis</a:t>
            </a:r>
          </a:p>
          <a:p>
            <a:pPr algn="ctr"/>
            <a:r>
              <a:rPr lang="en-US" dirty="0" smtClean="0"/>
              <a:t>Facial Paralysis</a:t>
            </a:r>
          </a:p>
          <a:p>
            <a:pPr algn="ctr"/>
            <a:r>
              <a:rPr lang="en-US" dirty="0" smtClean="0"/>
              <a:t>Labyrinthitis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23306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Bacteriology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 acute infections, haemolytic streptococcus, </a:t>
            </a:r>
            <a:r>
              <a:rPr lang="en-IN" dirty="0" smtClean="0"/>
              <a:t>pneumococcus or </a:t>
            </a:r>
            <a:r>
              <a:rPr lang="en-IN" dirty="0"/>
              <a:t>staphylococcus are </a:t>
            </a:r>
            <a:r>
              <a:rPr lang="en-IN" dirty="0" smtClean="0"/>
              <a:t>common.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IN" dirty="0" smtClean="0"/>
              <a:t>   Majority</a:t>
            </a:r>
            <a:r>
              <a:rPr lang="en-IN" dirty="0"/>
              <a:t> </a:t>
            </a:r>
            <a:r>
              <a:rPr lang="en-US" dirty="0" smtClean="0"/>
              <a:t>of </a:t>
            </a:r>
            <a:r>
              <a:rPr lang="en-US" dirty="0"/>
              <a:t>cases of thrombophlebitis are seen in chronic </a:t>
            </a:r>
            <a:r>
              <a:rPr lang="en-US" dirty="0" smtClean="0"/>
              <a:t>infection with Cholesteatoma, </a:t>
            </a:r>
            <a:r>
              <a:rPr lang="en-US" dirty="0"/>
              <a:t>and the organisms found </a:t>
            </a:r>
            <a:r>
              <a:rPr lang="en-US" dirty="0" smtClean="0"/>
              <a:t>are </a:t>
            </a:r>
            <a:r>
              <a:rPr lang="en-IN" i="1" dirty="0" smtClean="0"/>
              <a:t>Bacillus </a:t>
            </a:r>
            <a:r>
              <a:rPr lang="en-IN" i="1" dirty="0"/>
              <a:t>proteus, Pseudomonas pyocyaneus, Escherichia coli </a:t>
            </a:r>
            <a:r>
              <a:rPr lang="en-IN" dirty="0" smtClean="0"/>
              <a:t>and Staphylococci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036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Hectic Picket-fence type of fever with </a:t>
            </a:r>
            <a:r>
              <a:rPr lang="en-US" dirty="0" smtClean="0"/>
              <a:t>rigors</a:t>
            </a:r>
          </a:p>
          <a:p>
            <a:r>
              <a:rPr lang="en-IN" dirty="0" smtClean="0"/>
              <a:t>Headache</a:t>
            </a:r>
          </a:p>
          <a:p>
            <a:r>
              <a:rPr lang="en-IN" dirty="0"/>
              <a:t>Progressive anaemia and </a:t>
            </a:r>
            <a:r>
              <a:rPr lang="en-IN" dirty="0" smtClean="0"/>
              <a:t>emaciation</a:t>
            </a:r>
          </a:p>
          <a:p>
            <a:r>
              <a:rPr lang="en-IN" b="1" dirty="0"/>
              <a:t>Griesinger’s </a:t>
            </a:r>
            <a:r>
              <a:rPr lang="en-IN" b="1" dirty="0" smtClean="0"/>
              <a:t>sign</a:t>
            </a:r>
          </a:p>
          <a:p>
            <a:r>
              <a:rPr lang="en-IN" dirty="0"/>
              <a:t>Papilloedema</a:t>
            </a:r>
            <a:r>
              <a:rPr lang="en-IN" dirty="0" smtClean="0"/>
              <a:t>.</a:t>
            </a:r>
          </a:p>
          <a:p>
            <a:r>
              <a:rPr lang="en-IN" dirty="0"/>
              <a:t>Tobey–Ayer </a:t>
            </a:r>
            <a:r>
              <a:rPr lang="en-IN" dirty="0" smtClean="0"/>
              <a:t>test</a:t>
            </a:r>
          </a:p>
          <a:p>
            <a:r>
              <a:rPr lang="en-IN" dirty="0"/>
              <a:t>Crowe–Beck </a:t>
            </a:r>
            <a:r>
              <a:rPr lang="en-IN" dirty="0" smtClean="0"/>
              <a:t>test</a:t>
            </a:r>
          </a:p>
          <a:p>
            <a:r>
              <a:rPr lang="en-IN" dirty="0"/>
              <a:t>Tenderness along jugular vein.</a:t>
            </a:r>
          </a:p>
        </p:txBody>
      </p:sp>
    </p:spTree>
    <p:extLst>
      <p:ext uri="{BB962C8B-B14F-4D97-AF65-F5344CB8AC3E}">
        <p14:creationId xmlns:p14="http://schemas.microsoft.com/office/powerpoint/2010/main" xmlns="" val="133571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smear</a:t>
            </a:r>
          </a:p>
          <a:p>
            <a:r>
              <a:rPr lang="en-US" dirty="0" smtClean="0"/>
              <a:t>Blood culture</a:t>
            </a:r>
          </a:p>
          <a:p>
            <a:r>
              <a:rPr lang="en-US" dirty="0" smtClean="0"/>
              <a:t>CSF examination</a:t>
            </a:r>
          </a:p>
          <a:p>
            <a:r>
              <a:rPr lang="en-US" dirty="0" smtClean="0"/>
              <a:t>X-ray mastoids</a:t>
            </a:r>
          </a:p>
          <a:p>
            <a:r>
              <a:rPr lang="en-US" dirty="0"/>
              <a:t>Contrast-enhanced CT scan can </a:t>
            </a:r>
            <a:r>
              <a:rPr lang="en-US" dirty="0" smtClean="0"/>
              <a:t>show sinus </a:t>
            </a:r>
            <a:r>
              <a:rPr lang="en-US" dirty="0"/>
              <a:t>thrombosis by typical </a:t>
            </a:r>
            <a:r>
              <a:rPr lang="en-US" b="1" dirty="0"/>
              <a:t>delta </a:t>
            </a:r>
            <a:r>
              <a:rPr lang="en-US" b="1" dirty="0" smtClean="0"/>
              <a:t>sign</a:t>
            </a:r>
          </a:p>
          <a:p>
            <a:r>
              <a:rPr lang="en-US" dirty="0" smtClean="0"/>
              <a:t>Ear swab culture and sensitivity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0307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Complications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Septicaemia and pyaemic abscesses in lung, bone, </a:t>
            </a:r>
            <a:r>
              <a:rPr lang="en-US" dirty="0" smtClean="0"/>
              <a:t>joints</a:t>
            </a:r>
            <a:r>
              <a:rPr lang="en-IN" dirty="0" smtClean="0"/>
              <a:t>or </a:t>
            </a:r>
            <a:r>
              <a:rPr lang="en-IN" dirty="0"/>
              <a:t>subcutaneous tissue.</a:t>
            </a:r>
          </a:p>
          <a:p>
            <a:r>
              <a:rPr lang="en-US" dirty="0" smtClean="0"/>
              <a:t>Meningitis </a:t>
            </a:r>
            <a:r>
              <a:rPr lang="en-US" dirty="0"/>
              <a:t>and subdural abscess.</a:t>
            </a:r>
          </a:p>
          <a:p>
            <a:r>
              <a:rPr lang="en-IN" dirty="0" smtClean="0"/>
              <a:t>Cerebellar </a:t>
            </a:r>
            <a:r>
              <a:rPr lang="en-IN" dirty="0"/>
              <a:t>abscess.</a:t>
            </a:r>
          </a:p>
          <a:p>
            <a:r>
              <a:rPr lang="en-US" dirty="0" smtClean="0"/>
              <a:t>Thrombosis </a:t>
            </a:r>
            <a:r>
              <a:rPr lang="en-US" dirty="0"/>
              <a:t>of jugular bulb and jugular vein with </a:t>
            </a:r>
            <a:r>
              <a:rPr lang="en-US" dirty="0" smtClean="0"/>
              <a:t>involvement of </a:t>
            </a:r>
            <a:r>
              <a:rPr lang="en-US" dirty="0"/>
              <a:t>IXth, Xth and XIth cranial nerves.</a:t>
            </a:r>
          </a:p>
          <a:p>
            <a:r>
              <a:rPr lang="en-US" dirty="0" smtClean="0"/>
              <a:t>Cavernous </a:t>
            </a:r>
            <a:r>
              <a:rPr lang="en-US" dirty="0"/>
              <a:t>sinus thrombosis. There would be </a:t>
            </a:r>
            <a:r>
              <a:rPr lang="en-US" dirty="0" smtClean="0"/>
              <a:t>chemosis, proptosis</a:t>
            </a:r>
            <a:r>
              <a:rPr lang="en-US" dirty="0"/>
              <a:t>, fixation of eyeball and papilloedema.</a:t>
            </a:r>
          </a:p>
          <a:p>
            <a:r>
              <a:rPr lang="en-US" dirty="0" smtClean="0"/>
              <a:t>Otitic </a:t>
            </a:r>
            <a:r>
              <a:rPr lang="en-US" dirty="0"/>
              <a:t>hydrocephalus, when thrombus extends to </a:t>
            </a:r>
            <a:r>
              <a:rPr lang="en-US" dirty="0" smtClean="0"/>
              <a:t>sagittal sinus </a:t>
            </a:r>
            <a:r>
              <a:rPr lang="en-US" dirty="0"/>
              <a:t>via confluens of sinuses.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3534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marL="0" indent="0">
              <a:buNone/>
            </a:pPr>
            <a:r>
              <a:rPr lang="en-US" dirty="0" smtClean="0"/>
              <a:t>Intravenous antibiotics</a:t>
            </a:r>
          </a:p>
          <a:p>
            <a:pPr marL="0" indent="0">
              <a:buNone/>
            </a:pPr>
            <a:r>
              <a:rPr lang="en-US" dirty="0" smtClean="0"/>
              <a:t>Mastoidectomy and exposure of sinuses</a:t>
            </a:r>
          </a:p>
          <a:p>
            <a:pPr marL="0" indent="0">
              <a:buNone/>
            </a:pPr>
            <a:r>
              <a:rPr lang="en-US" dirty="0" smtClean="0"/>
              <a:t>Ligation of internal jugular vein</a:t>
            </a:r>
          </a:p>
          <a:p>
            <a:pPr marL="0" indent="0">
              <a:buNone/>
            </a:pPr>
            <a:r>
              <a:rPr lang="en-US" dirty="0" smtClean="0"/>
              <a:t>Anticoagulant therapy</a:t>
            </a:r>
          </a:p>
          <a:p>
            <a:pPr marL="0" indent="0">
              <a:buNone/>
            </a:pPr>
            <a:r>
              <a:rPr lang="en-US" dirty="0" smtClean="0"/>
              <a:t>Supportive treatment- Repeated blood transfusions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44601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OTITIC HYDROCEPHALUS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haracterized </a:t>
            </a:r>
            <a:r>
              <a:rPr lang="en-US" dirty="0"/>
              <a:t>by raised intracranial pressure with </a:t>
            </a:r>
            <a:r>
              <a:rPr lang="en-US" dirty="0" smtClean="0"/>
              <a:t>normal </a:t>
            </a:r>
            <a:r>
              <a:rPr lang="en-IN" dirty="0" smtClean="0"/>
              <a:t>CSF </a:t>
            </a:r>
            <a:r>
              <a:rPr lang="en-IN" dirty="0"/>
              <a:t>findings.</a:t>
            </a:r>
          </a:p>
        </p:txBody>
      </p:sp>
    </p:spTree>
    <p:extLst>
      <p:ext uri="{BB962C8B-B14F-4D97-AF65-F5344CB8AC3E}">
        <p14:creationId xmlns:p14="http://schemas.microsoft.com/office/powerpoint/2010/main" xmlns="" val="3481416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occur?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Lateral sinus thrombosis accompanying middle ear </a:t>
            </a:r>
            <a:r>
              <a:rPr lang="en-US" dirty="0" smtClean="0"/>
              <a:t>infection causes </a:t>
            </a:r>
            <a:r>
              <a:rPr lang="en-US" dirty="0"/>
              <a:t>obstruction to venous return.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thrombosis </a:t>
            </a:r>
            <a:r>
              <a:rPr lang="en-US" dirty="0" smtClean="0"/>
              <a:t>extends to </a:t>
            </a:r>
            <a:r>
              <a:rPr lang="en-US" dirty="0"/>
              <a:t>superior sagittal sinus, it will also impede the function </a:t>
            </a:r>
            <a:r>
              <a:rPr lang="en-US" dirty="0" smtClean="0"/>
              <a:t>of arachnoid </a:t>
            </a:r>
            <a:r>
              <a:rPr lang="en-US" dirty="0"/>
              <a:t>villi to absorb CSF.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these factors result </a:t>
            </a:r>
            <a:r>
              <a:rPr lang="en-US" dirty="0" smtClean="0"/>
              <a:t>in </a:t>
            </a:r>
            <a:r>
              <a:rPr lang="en-IN" dirty="0" smtClean="0"/>
              <a:t>raised </a:t>
            </a:r>
            <a:r>
              <a:rPr lang="en-IN" dirty="0"/>
              <a:t>intracranial tension</a:t>
            </a:r>
          </a:p>
        </p:txBody>
      </p:sp>
    </p:spTree>
    <p:extLst>
      <p:ext uri="{BB962C8B-B14F-4D97-AF65-F5344CB8AC3E}">
        <p14:creationId xmlns:p14="http://schemas.microsoft.com/office/powerpoint/2010/main" xmlns="" val="42988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Severe Headache</a:t>
            </a:r>
          </a:p>
          <a:p>
            <a:r>
              <a:rPr lang="en-US" dirty="0" smtClean="0"/>
              <a:t>Nausea and vomiting</a:t>
            </a:r>
          </a:p>
          <a:p>
            <a:r>
              <a:rPr lang="en-US" dirty="0" smtClean="0"/>
              <a:t>Diplopia (VI Nerve Palsy)</a:t>
            </a:r>
          </a:p>
          <a:p>
            <a:r>
              <a:rPr lang="en-US" dirty="0" smtClean="0"/>
              <a:t>Blurring of vision (Papilloedema)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42757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Signs</a:t>
            </a:r>
          </a:p>
          <a:p>
            <a:r>
              <a:rPr lang="en-IN" dirty="0"/>
              <a:t>Lumbar puncture. CSF pressure exceeds 300 mm </a:t>
            </a:r>
            <a:r>
              <a:rPr lang="en-IN" dirty="0" smtClean="0"/>
              <a:t>H2O </a:t>
            </a:r>
            <a:r>
              <a:rPr lang="en-US" dirty="0" smtClean="0"/>
              <a:t>(normal </a:t>
            </a:r>
            <a:r>
              <a:rPr lang="en-US" dirty="0"/>
              <a:t>70–120 mm H2O). It is otherwise normal in </a:t>
            </a:r>
            <a:r>
              <a:rPr lang="en-US" dirty="0" smtClean="0"/>
              <a:t>cell, protein </a:t>
            </a:r>
            <a:r>
              <a:rPr lang="en-US" dirty="0"/>
              <a:t>and sugar content and is bacteriologically </a:t>
            </a:r>
            <a:r>
              <a:rPr lang="en-US" dirty="0" smtClean="0"/>
              <a:t>sterile</a:t>
            </a:r>
          </a:p>
          <a:p>
            <a:r>
              <a:rPr lang="en-US" dirty="0" smtClean="0"/>
              <a:t>Papilloedema</a:t>
            </a:r>
          </a:p>
          <a:p>
            <a:r>
              <a:rPr lang="en-US" dirty="0" smtClean="0"/>
              <a:t>Nystagmus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65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Management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</a:t>
            </a:r>
            <a:r>
              <a:rPr lang="en-IN" dirty="0" smtClean="0"/>
              <a:t>edically </a:t>
            </a:r>
            <a:r>
              <a:rPr lang="en-IN" dirty="0"/>
              <a:t>by </a:t>
            </a:r>
            <a:r>
              <a:rPr lang="en-IN" dirty="0" smtClean="0"/>
              <a:t>acetazolamide </a:t>
            </a:r>
            <a:r>
              <a:rPr lang="en-US" dirty="0" smtClean="0"/>
              <a:t>and </a:t>
            </a:r>
            <a:r>
              <a:rPr lang="en-US" dirty="0"/>
              <a:t>corticosteroids and repeated lumbar puncture or </a:t>
            </a:r>
            <a:r>
              <a:rPr lang="en-US" dirty="0" smtClean="0"/>
              <a:t>placement </a:t>
            </a:r>
            <a:r>
              <a:rPr lang="en-IN" dirty="0" smtClean="0"/>
              <a:t>of </a:t>
            </a:r>
            <a:r>
              <a:rPr lang="en-IN" dirty="0"/>
              <a:t>a lumbar drain</a:t>
            </a:r>
            <a:r>
              <a:rPr lang="en-IN" dirty="0" smtClean="0"/>
              <a:t>.</a:t>
            </a:r>
          </a:p>
          <a:p>
            <a:r>
              <a:rPr lang="en-US" dirty="0"/>
              <a:t>Sometimes, draining CSF into </a:t>
            </a:r>
            <a:r>
              <a:rPr lang="en-US" dirty="0" smtClean="0"/>
              <a:t>the peritoneal </a:t>
            </a:r>
            <a:r>
              <a:rPr lang="en-US" dirty="0"/>
              <a:t>cavity (lumboperitoneal shunt) is necessary</a:t>
            </a:r>
            <a:r>
              <a:rPr lang="en-US" dirty="0" smtClean="0"/>
              <a:t>.</a:t>
            </a:r>
          </a:p>
          <a:p>
            <a:r>
              <a:rPr lang="en-US" dirty="0"/>
              <a:t>Middle ear infection may require antibiotic therapy </a:t>
            </a:r>
            <a:r>
              <a:rPr lang="en-US" dirty="0" smtClean="0"/>
              <a:t>and mastoid </a:t>
            </a:r>
            <a:r>
              <a:rPr lang="en-US" dirty="0"/>
              <a:t>exploration to deal with sinus thrombosis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825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INTRACRANIAL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Dural Abscess</a:t>
            </a:r>
          </a:p>
          <a:p>
            <a:r>
              <a:rPr lang="en-US" dirty="0" smtClean="0"/>
              <a:t>Sub Dural Abscess</a:t>
            </a:r>
          </a:p>
          <a:p>
            <a:r>
              <a:rPr lang="en-US" dirty="0" smtClean="0"/>
              <a:t>Meningitis ( Most common Complication)</a:t>
            </a:r>
          </a:p>
          <a:p>
            <a:r>
              <a:rPr lang="en-US" dirty="0" smtClean="0"/>
              <a:t>Otogenic Brain Abscess</a:t>
            </a:r>
          </a:p>
          <a:p>
            <a:r>
              <a:rPr lang="en-US" dirty="0" smtClean="0"/>
              <a:t>Lateral Sinus Thrombophlebitis</a:t>
            </a:r>
          </a:p>
          <a:p>
            <a:r>
              <a:rPr lang="en-US" dirty="0" smtClean="0"/>
              <a:t>Otitic Hydrocephalus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99830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6057" y="3191015"/>
            <a:ext cx="3958045" cy="76703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22954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 Dural Abscess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422468"/>
            <a:ext cx="9601196" cy="245339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pus between the bone and dura. </a:t>
            </a:r>
          </a:p>
          <a:p>
            <a:r>
              <a:rPr lang="en-US" dirty="0" smtClean="0"/>
              <a:t> In both Acute </a:t>
            </a:r>
            <a:r>
              <a:rPr lang="en-US" dirty="0"/>
              <a:t>and chronic infections of middle 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1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Pathology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/>
              <a:t>otitis media- Hyperemic decalcification</a:t>
            </a:r>
          </a:p>
          <a:p>
            <a:r>
              <a:rPr lang="en-US" dirty="0"/>
              <a:t>Chronic otitis media - Cholesteatoma</a:t>
            </a:r>
            <a:endParaRPr lang="en-IN" dirty="0"/>
          </a:p>
          <a:p>
            <a:r>
              <a:rPr lang="en-US" dirty="0" smtClean="0"/>
              <a:t>Venous Thrombophlebitis</a:t>
            </a:r>
          </a:p>
          <a:p>
            <a:r>
              <a:rPr lang="en-US" dirty="0" smtClean="0"/>
              <a:t>Perisinus Abscess ( over Lateral venous sinus)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380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Asymptomatic mostly</a:t>
            </a:r>
          </a:p>
          <a:p>
            <a:pPr marL="0" indent="0">
              <a:buNone/>
            </a:pPr>
            <a:r>
              <a:rPr lang="en-US" dirty="0" smtClean="0"/>
              <a:t> Suspect if </a:t>
            </a:r>
          </a:p>
          <a:p>
            <a:r>
              <a:rPr lang="en-US" dirty="0" smtClean="0"/>
              <a:t>Persistent </a:t>
            </a:r>
            <a:r>
              <a:rPr lang="en-US" dirty="0"/>
              <a:t>headache on the side of otitis media.</a:t>
            </a:r>
          </a:p>
          <a:p>
            <a:r>
              <a:rPr lang="en-US" dirty="0" smtClean="0"/>
              <a:t>Severe </a:t>
            </a:r>
            <a:r>
              <a:rPr lang="en-US" dirty="0"/>
              <a:t>pain in the ear.</a:t>
            </a:r>
          </a:p>
          <a:p>
            <a:r>
              <a:rPr lang="en-US" dirty="0" smtClean="0"/>
              <a:t>General </a:t>
            </a:r>
            <a:r>
              <a:rPr lang="en-US" dirty="0"/>
              <a:t>malaise with low-grade fever.</a:t>
            </a:r>
          </a:p>
          <a:p>
            <a:r>
              <a:rPr lang="en-IN" dirty="0" smtClean="0"/>
              <a:t>Pulsatile </a:t>
            </a:r>
            <a:r>
              <a:rPr lang="en-IN" dirty="0"/>
              <a:t>purulent ear discharge.</a:t>
            </a:r>
          </a:p>
          <a:p>
            <a:r>
              <a:rPr lang="en-US" dirty="0" smtClean="0"/>
              <a:t>Disappearance </a:t>
            </a:r>
            <a:r>
              <a:rPr lang="en-US" dirty="0"/>
              <a:t>of headache with free flow of pus from</a:t>
            </a:r>
          </a:p>
          <a:p>
            <a:pPr marL="0" indent="0">
              <a:buNone/>
            </a:pPr>
            <a:r>
              <a:rPr lang="en-US" dirty="0" smtClean="0"/>
              <a:t>    the </a:t>
            </a:r>
            <a:r>
              <a:rPr lang="en-US" dirty="0"/>
              <a:t>ear (spontaneous abscess drainage).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101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Investigations - </a:t>
            </a:r>
            <a:r>
              <a:rPr lang="en-IN" dirty="0"/>
              <a:t>C</a:t>
            </a:r>
            <a:r>
              <a:rPr lang="en-IN" dirty="0" smtClean="0"/>
              <a:t>ontrast-enhanced </a:t>
            </a:r>
            <a:r>
              <a:rPr lang="en-IN" dirty="0"/>
              <a:t>CT or MRI.</a:t>
            </a:r>
            <a:endParaRPr lang="en-US" dirty="0" smtClean="0"/>
          </a:p>
          <a:p>
            <a:r>
              <a:rPr lang="en-US" dirty="0" smtClean="0"/>
              <a:t>Cortical Mastoidectomy</a:t>
            </a:r>
          </a:p>
          <a:p>
            <a:r>
              <a:rPr lang="en-US" dirty="0" smtClean="0"/>
              <a:t>Radical mastoidectomy</a:t>
            </a:r>
          </a:p>
          <a:p>
            <a:r>
              <a:rPr lang="en-US" dirty="0" smtClean="0"/>
              <a:t>Modified Radical Mastoidectomy</a:t>
            </a:r>
          </a:p>
          <a:p>
            <a:r>
              <a:rPr lang="en-US" dirty="0" smtClean="0"/>
              <a:t>Remove Overlying bone till the healthy dura is reached</a:t>
            </a:r>
          </a:p>
          <a:p>
            <a:r>
              <a:rPr lang="en-US" dirty="0" smtClean="0"/>
              <a:t>Intravenous Antibiotics</a:t>
            </a:r>
          </a:p>
          <a:p>
            <a:r>
              <a:rPr lang="en-US" dirty="0" smtClean="0"/>
              <a:t>Watch for complications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5975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SUBDURAL ABSCESS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pus between dura and arachnoid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94891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1222</Words>
  <Application>Microsoft Office PowerPoint</Application>
  <PresentationFormat>Custom</PresentationFormat>
  <Paragraphs>221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Organic</vt:lpstr>
      <vt:lpstr>Complications of COM</vt:lpstr>
      <vt:lpstr>Classification</vt:lpstr>
      <vt:lpstr>INTRATEMPORAL</vt:lpstr>
      <vt:lpstr>INTRACRANIAL</vt:lpstr>
      <vt:lpstr>Extra Dural Abscess</vt:lpstr>
      <vt:lpstr>Pathology </vt:lpstr>
      <vt:lpstr>Clinical Features</vt:lpstr>
      <vt:lpstr>Management</vt:lpstr>
      <vt:lpstr>SUBDURAL ABSCESS</vt:lpstr>
      <vt:lpstr>Pathology</vt:lpstr>
      <vt:lpstr>Clinical features</vt:lpstr>
      <vt:lpstr>Management</vt:lpstr>
      <vt:lpstr>MENINGITIS</vt:lpstr>
      <vt:lpstr>Clinical Features</vt:lpstr>
      <vt:lpstr>Examination</vt:lpstr>
      <vt:lpstr>Management</vt:lpstr>
      <vt:lpstr>Treatment</vt:lpstr>
      <vt:lpstr>OTOGENIC BRAIN ABSCESS</vt:lpstr>
      <vt:lpstr>ROUTE OF INFECTION</vt:lpstr>
      <vt:lpstr>Bacteriology</vt:lpstr>
      <vt:lpstr>Pathology</vt:lpstr>
      <vt:lpstr>Clinical Features</vt:lpstr>
      <vt:lpstr>Clinical Features</vt:lpstr>
      <vt:lpstr>Clinical features</vt:lpstr>
      <vt:lpstr>Management</vt:lpstr>
      <vt:lpstr>Management</vt:lpstr>
      <vt:lpstr>Management</vt:lpstr>
      <vt:lpstr>LATERAL SINUS THROMBOPHLEBITIS</vt:lpstr>
      <vt:lpstr>Pathology</vt:lpstr>
      <vt:lpstr>Bacteriology</vt:lpstr>
      <vt:lpstr>Clinical Features</vt:lpstr>
      <vt:lpstr>Management</vt:lpstr>
      <vt:lpstr>Complications</vt:lpstr>
      <vt:lpstr>Management</vt:lpstr>
      <vt:lpstr>OTITIC HYDROCEPHALUS</vt:lpstr>
      <vt:lpstr>How does it occur?</vt:lpstr>
      <vt:lpstr>Clinical features</vt:lpstr>
      <vt:lpstr>Clinical features</vt:lpstr>
      <vt:lpstr>Management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COM</dc:title>
  <dc:creator>HP</dc:creator>
  <cp:lastModifiedBy>ENT</cp:lastModifiedBy>
  <cp:revision>64</cp:revision>
  <dcterms:created xsi:type="dcterms:W3CDTF">2021-11-15T03:44:33Z</dcterms:created>
  <dcterms:modified xsi:type="dcterms:W3CDTF">2021-12-28T08:21:16Z</dcterms:modified>
</cp:coreProperties>
</file>